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12"/>
  </p:notesMasterIdLst>
  <p:sldIdLst>
    <p:sldId id="264" r:id="rId2"/>
    <p:sldId id="271" r:id="rId3"/>
    <p:sldId id="269" r:id="rId4"/>
    <p:sldId id="258" r:id="rId5"/>
    <p:sldId id="263" r:id="rId6"/>
    <p:sldId id="268" r:id="rId7"/>
    <p:sldId id="267" r:id="rId8"/>
    <p:sldId id="270" r:id="rId9"/>
    <p:sldId id="262" r:id="rId10"/>
    <p:sldId id="266" r:id="rId1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1" autoAdjust="0"/>
    <p:restoredTop sz="95501" autoAdjust="0"/>
  </p:normalViewPr>
  <p:slideViewPr>
    <p:cSldViewPr snapToGrid="0">
      <p:cViewPr varScale="1">
        <p:scale>
          <a:sx n="74" d="100"/>
          <a:sy n="74" d="100"/>
        </p:scale>
        <p:origin x="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009D4B0-67CB-4A5B-A1C2-17F46590EB84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20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C890E2E-9A9A-48FE-B224-C533671AC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9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0E2E-9A9A-48FE-B224-C533671AC3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6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90E2E-9A9A-48FE-B224-C533671AC3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3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24676" y="-171118"/>
            <a:ext cx="4014952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29" y="1971215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46072" y="5966923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2174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1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9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2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91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76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72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9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CF80F38-852A-43BB-8F1D-EA30D218160C}" type="datetimeFigureOut">
              <a:rPr lang="en-US" smtClean="0"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52A453-A0E2-462B-8278-AFAD8B2AA3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50" r:id="rId9"/>
    <p:sldLayoutId id="2147484447" r:id="rId10"/>
    <p:sldLayoutId id="2147484448" r:id="rId11"/>
    <p:sldLayoutId id="21474844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111023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CHAPMAN UNIVERSITY HISTORY DEPARTMENT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794" y="5042263"/>
            <a:ext cx="7341326" cy="109727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2015-2016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17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49639" y="816428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DEPARTMENT 2015-16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39" y="2769326"/>
            <a:ext cx="3446301" cy="2945674"/>
          </a:xfrm>
        </p:spPr>
        <p:txBody>
          <a:bodyPr>
            <a:normAutofit/>
          </a:bodyPr>
          <a:lstStyle/>
          <a:p>
            <a:endParaRPr lang="en-US" sz="1600" b="1" dirty="0"/>
          </a:p>
          <a:p>
            <a:r>
              <a:rPr lang="en-US" sz="2800" b="1" dirty="0" smtClean="0"/>
              <a:t>In Memorium:  James C. Miller, </a:t>
            </a:r>
            <a:r>
              <a:rPr lang="en-US" sz="2400" b="1" dirty="0" smtClean="0"/>
              <a:t>Professor Emeritus</a:t>
            </a:r>
          </a:p>
          <a:p>
            <a:r>
              <a:rPr lang="en-US" sz="1600" b="1" dirty="0" smtClean="0"/>
              <a:t>July 13, 1927-November 11, 2015</a:t>
            </a:r>
            <a:endParaRPr lang="en-US" sz="1600" b="1" dirty="0"/>
          </a:p>
        </p:txBody>
      </p:sp>
      <p:pic>
        <p:nvPicPr>
          <p:cNvPr id="1030" name="Picture 6" descr="Professor Jim 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6" y="2197826"/>
            <a:ext cx="3984210" cy="3767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2197825"/>
            <a:ext cx="2639648" cy="3767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0891" y="631150"/>
            <a:ext cx="709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And a final farewell to Jim Miller aka “Killer Miller”</a:t>
            </a:r>
          </a:p>
          <a:p>
            <a:pPr algn="ctr"/>
            <a:r>
              <a:rPr lang="en-US" sz="2400" b="1" dirty="0">
                <a:latin typeface="+mj-lt"/>
              </a:rPr>
              <a:t>w</a:t>
            </a:r>
            <a:r>
              <a:rPr lang="en-US" sz="2400" b="1" dirty="0" smtClean="0">
                <a:latin typeface="+mj-lt"/>
              </a:rPr>
              <a:t>ho passionately taught at Chapman for 47 years.</a:t>
            </a:r>
          </a:p>
          <a:p>
            <a:pPr algn="ctr"/>
            <a:r>
              <a:rPr lang="en-US" sz="2400" b="1" dirty="0" smtClean="0">
                <a:latin typeface="+mj-lt"/>
              </a:rPr>
              <a:t>Thank you, Professor. 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7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56" y="1390568"/>
            <a:ext cx="2138989" cy="307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739741" y="93051"/>
            <a:ext cx="4005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History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Student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Awards and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Accomplishments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451268" y="1779687"/>
            <a:ext cx="458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2015 SURF (Summer Undergraduate Research Fellowship) students from History: </a:t>
            </a:r>
            <a:r>
              <a:rPr lang="en-US" b="1" dirty="0" err="1">
                <a:latin typeface="+mj-lt"/>
              </a:rPr>
              <a:t>Fernie</a:t>
            </a:r>
            <a:r>
              <a:rPr lang="en-US" b="1" dirty="0">
                <a:latin typeface="+mj-lt"/>
              </a:rPr>
              <a:t> Amador, Jessica </a:t>
            </a:r>
            <a:r>
              <a:rPr lang="en-US" b="1" dirty="0" err="1">
                <a:latin typeface="+mj-lt"/>
              </a:rPr>
              <a:t>Paek</a:t>
            </a:r>
            <a:r>
              <a:rPr lang="en-US" b="1" dirty="0">
                <a:latin typeface="+mj-lt"/>
              </a:rPr>
              <a:t>, Abby Kim, and Alfredo Gonzalez</a:t>
            </a:r>
            <a:r>
              <a:rPr lang="en-US" b="1" dirty="0" smtClean="0">
                <a:latin typeface="+mj-lt"/>
              </a:rPr>
              <a:t>.</a:t>
            </a:r>
          </a:p>
          <a:p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Bijan </a:t>
            </a:r>
            <a:r>
              <a:rPr lang="en-US" b="1" dirty="0" err="1">
                <a:latin typeface="+mj-lt"/>
              </a:rPr>
              <a:t>Kazerooni</a:t>
            </a:r>
            <a:r>
              <a:rPr lang="en-US" b="1" dirty="0">
                <a:latin typeface="+mj-lt"/>
              </a:rPr>
              <a:t>, Kristine Avena, and Maci Reed</a:t>
            </a:r>
            <a:r>
              <a:rPr lang="en-US" dirty="0">
                <a:latin typeface="+mj-lt"/>
              </a:rPr>
              <a:t> awarded Undergraduate Student Scholarly Research/Creative Grants. Maci &amp; Kristine traveled to Washington, D.C. and Bijan to London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Amanda </a:t>
            </a:r>
            <a:r>
              <a:rPr lang="en-US" b="1" dirty="0" err="1">
                <a:latin typeface="+mj-lt"/>
              </a:rPr>
              <a:t>Larsh</a:t>
            </a:r>
            <a:r>
              <a:rPr lang="en-US" b="1" dirty="0">
                <a:latin typeface="+mj-lt"/>
              </a:rPr>
              <a:t> and Kyle Chronley </a:t>
            </a:r>
            <a:r>
              <a:rPr lang="en-US" dirty="0">
                <a:latin typeface="+mj-lt"/>
              </a:rPr>
              <a:t>have summer internships at the Richard Nixon Library</a:t>
            </a:r>
            <a:r>
              <a:rPr lang="en-US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Lauren Cruz </a:t>
            </a:r>
            <a:r>
              <a:rPr lang="en-US" dirty="0">
                <a:latin typeface="+mj-lt"/>
              </a:rPr>
              <a:t>won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in the John &amp; Margaret Class Student Book Collection Contest. </a:t>
            </a:r>
            <a:r>
              <a:rPr lang="en-US" b="1" dirty="0">
                <a:latin typeface="+mj-lt"/>
              </a:rPr>
              <a:t>Kristine Avena </a:t>
            </a:r>
            <a:r>
              <a:rPr lang="en-US" dirty="0">
                <a:latin typeface="+mj-lt"/>
              </a:rPr>
              <a:t>won 3rd in the Kevin &amp; Tam Ross Leatherby Libraries Undergraduate Research Prize contest.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643" y="1662711"/>
            <a:ext cx="4332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Phi Alpha Theta, Alpha Mu Gamma has won the "</a:t>
            </a:r>
            <a:r>
              <a:rPr lang="en-US" b="1" dirty="0">
                <a:latin typeface="+mj-lt"/>
              </a:rPr>
              <a:t>Best Chapter Award</a:t>
            </a:r>
            <a:r>
              <a:rPr lang="en-US" dirty="0">
                <a:latin typeface="+mj-lt"/>
              </a:rPr>
              <a:t>" our first year in Division III. 7th Best Chapter awards in the past 8 years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Voces Novae E-journal </a:t>
            </a:r>
            <a:r>
              <a:rPr lang="en-US" dirty="0">
                <a:latin typeface="+mj-lt"/>
              </a:rPr>
              <a:t>won the 2015 Gerald D. Nash History Journal Award for the best Undergraduate Electronic Journal in the nation. 5th win in past 7 years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Top prizes in both Graduate &amp; Undergraduate American History at the Southern California Regional Conference.                                               </a:t>
            </a:r>
            <a:r>
              <a:rPr lang="en-US" b="1" dirty="0">
                <a:latin typeface="+mj-lt"/>
              </a:rPr>
              <a:t>UG: Maci </a:t>
            </a:r>
            <a:r>
              <a:rPr lang="en-US" b="1" dirty="0" smtClean="0">
                <a:latin typeface="+mj-lt"/>
              </a:rPr>
              <a:t>Reed/GRAD: </a:t>
            </a:r>
            <a:r>
              <a:rPr lang="en-US" b="1" dirty="0">
                <a:latin typeface="+mj-lt"/>
              </a:rPr>
              <a:t>Lauren Cruz (1st MA win)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22" y="185383"/>
            <a:ext cx="3765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Phi Alpha Theta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Honor Society Awards</a:t>
            </a:r>
          </a:p>
        </p:txBody>
      </p:sp>
    </p:spTree>
    <p:extLst>
      <p:ext uri="{BB962C8B-B14F-4D97-AF65-F5344CB8AC3E}">
        <p14:creationId xmlns:p14="http://schemas.microsoft.com/office/powerpoint/2010/main" val="34959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73076" y="0"/>
            <a:ext cx="3200400" cy="303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 COURSE AND HISTORY ALUMNI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0930" y="863097"/>
            <a:ext cx="6620256" cy="2912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History Alumni News: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Jessica Torrico ’09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coordinating logistics for special events in the park, selected to participate in Emerging Leaders, a Disney management training program.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Kirsten Moore ’11, Nicole Swinford ‘13, and Marley McLaughlin ’14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have written eBooks thru the Paragon Agency. Nicole wrote on Amelia Earhart’s Last Photo Shoot and received national attention with live interviews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with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the Associated Press, Fox News and National Geographic.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30930" y="4054474"/>
            <a:ext cx="4962525" cy="173672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Travel Course</a:t>
            </a:r>
            <a:r>
              <a:rPr lang="en-US" b="1" dirty="0"/>
              <a:t>: </a:t>
            </a:r>
            <a:r>
              <a:rPr lang="en-US" dirty="0">
                <a:latin typeface="+mj-lt"/>
              </a:rPr>
              <a:t>Tale of Two Cities – Interterm 2016, with </a:t>
            </a:r>
            <a:r>
              <a:rPr lang="en-US" i="1" dirty="0">
                <a:latin typeface="+mj-lt"/>
              </a:rPr>
              <a:t>40 </a:t>
            </a:r>
            <a:r>
              <a:rPr lang="en-US" dirty="0">
                <a:latin typeface="+mj-lt"/>
              </a:rPr>
              <a:t>students from History, French, and Comm.</a:t>
            </a:r>
            <a:r>
              <a:rPr lang="en-US" i="1" dirty="0">
                <a:latin typeface="+mj-lt"/>
              </a:rPr>
              <a:t>, </a:t>
            </a:r>
            <a:r>
              <a:rPr lang="en-US" dirty="0">
                <a:latin typeface="+mj-lt"/>
              </a:rPr>
              <a:t>taught by </a:t>
            </a:r>
            <a:r>
              <a:rPr lang="en-US" b="1" dirty="0">
                <a:latin typeface="+mj-lt"/>
              </a:rPr>
              <a:t>Dr. Leland Estes and Dr. William Cumiford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2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6" b="19566"/>
          <a:stretch>
            <a:fillRect/>
          </a:stretch>
        </p:blipFill>
        <p:spPr>
          <a:xfrm>
            <a:off x="592818" y="3032704"/>
            <a:ext cx="2901495" cy="2758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9" y="104503"/>
            <a:ext cx="7673967" cy="4598125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</a:rPr>
              <a:t>“Legacy of Heart Mountain”, with Panel Discussion,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Co-sponsored with Sociology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odgers Center – “Looted Art: Stealing cultural heritage,”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with Panel discussion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Opening of The Center for American War Letters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“Howard Arthur Tibbs - Tuskegee Airman, jazz   Musician”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Evan Thomas – “The presidency at War”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Andrew Bacevich – “Washington Rules”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3499" y="5020056"/>
            <a:ext cx="9144835" cy="1066800"/>
          </a:xfrm>
        </p:spPr>
        <p:txBody>
          <a:bodyPr>
            <a:normAutofit/>
          </a:bodyPr>
          <a:lstStyle/>
          <a:p>
            <a:r>
              <a:rPr lang="en-US" sz="6600" cap="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Events </a:t>
            </a:r>
            <a:r>
              <a:rPr lang="en-US" sz="6600" cap="all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&amp; Guest Speakers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62" y="1066800"/>
            <a:ext cx="3033725" cy="281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9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115911"/>
            <a:ext cx="3337560" cy="309755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Leadership,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grants, Guest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Speakers,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and research 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2290" y="892365"/>
            <a:ext cx="7076236" cy="4472849"/>
          </a:xfrm>
        </p:spPr>
        <p:txBody>
          <a:bodyPr>
            <a:normAutofit lnSpcReduction="10000"/>
          </a:bodyPr>
          <a:lstStyle/>
          <a:p>
            <a:endParaRPr lang="en-US" sz="1800" dirty="0" smtClean="0">
              <a:latin typeface="Rockwell Condensed" panose="02060603050405020104" pitchFamily="18" charset="0"/>
            </a:endParaRPr>
          </a:p>
          <a:p>
            <a:r>
              <a:rPr lang="en-US" dirty="0" smtClean="0">
                <a:latin typeface="Rockwell Condensed" panose="02060603050405020104" pitchFamily="18" charset="0"/>
              </a:rPr>
              <a:t>Dr. Jennifer Keene installed as Vice President for the Society for Military History</a:t>
            </a:r>
          </a:p>
          <a:p>
            <a:r>
              <a:rPr lang="en-US" dirty="0" smtClean="0">
                <a:latin typeface="Rockwell Condensed" panose="02060603050405020104" pitchFamily="18" charset="0"/>
              </a:rPr>
              <a:t>Professor Brenda Farrington, Phi Alpha Theta advisor, two year appointment as a council member to the Phi Alpha Theta National Board</a:t>
            </a:r>
          </a:p>
          <a:p>
            <a:r>
              <a:rPr lang="en-US" dirty="0" smtClean="0">
                <a:latin typeface="Rockwell Condensed" panose="02060603050405020104" pitchFamily="18" charset="0"/>
              </a:rPr>
              <a:t>Dr. Robert Slayton awarded Wilkinson College Scholarly Subvention Funding Grant; Guest Speaker at World War II “End of the War” commemoration at Leatherby Library</a:t>
            </a:r>
          </a:p>
          <a:p>
            <a:r>
              <a:rPr lang="en-US" dirty="0" smtClean="0">
                <a:latin typeface="Rockwell Condensed" panose="02060603050405020104" pitchFamily="18" charset="0"/>
              </a:rPr>
              <a:t>Dr. Alexander Bay research travel to the East Asia Environmental Conference, American Society for Environmental History, and History of Science in the East</a:t>
            </a:r>
          </a:p>
          <a:p>
            <a:r>
              <a:rPr lang="en-US" dirty="0" smtClean="0">
                <a:latin typeface="Rockwell Condensed" panose="02060603050405020104" pitchFamily="18" charset="0"/>
              </a:rPr>
              <a:t>Dr. Shira Klein – Research presentation at Oxford University on “Holocaust Memory in Italy”</a:t>
            </a:r>
          </a:p>
          <a:p>
            <a:r>
              <a:rPr lang="en-US" dirty="0">
                <a:latin typeface="Rockwell Condensed" panose="02060603050405020104" pitchFamily="18" charset="0"/>
              </a:rPr>
              <a:t>Dr. Jennifer Keene, guest speaker at the Disney Hall performance, on literary and musical perspectives of </a:t>
            </a:r>
            <a:r>
              <a:rPr lang="en-US" dirty="0" smtClean="0">
                <a:latin typeface="Rockwell Condensed" panose="02060603050405020104" pitchFamily="18" charset="0"/>
              </a:rPr>
              <a:t>WWI</a:t>
            </a:r>
            <a:endParaRPr lang="en-US" sz="1800" dirty="0" smtClean="0">
              <a:latin typeface="Rockwell Condensed" panose="020606030504050201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38" y="3510654"/>
            <a:ext cx="3680968" cy="1937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7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66314" y="522514"/>
            <a:ext cx="3683726" cy="23730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Selected Presentations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and panel discussions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14" y="3137404"/>
            <a:ext cx="3683726" cy="2893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98293" y="1472655"/>
            <a:ext cx="7075716" cy="455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latin typeface="Rockwell Condensed" panose="02060603050405020104" pitchFamily="18" charset="0"/>
              </a:rPr>
              <a:t>Panel Discussion on performance of Merchant of Venice: Venice, Jewish Ghetto and Heritage in Europe, and the character Shylock, moderated by Dr. Marilyn Harran and Dr. Shira </a:t>
            </a:r>
            <a:r>
              <a:rPr lang="en-US" sz="2000" dirty="0" smtClean="0">
                <a:latin typeface="Rockwell Condensed" panose="02060603050405020104" pitchFamily="18" charset="0"/>
              </a:rPr>
              <a:t>Klein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latin typeface="Rockwell Condensed" panose="02060603050405020104" pitchFamily="18" charset="0"/>
              </a:rPr>
              <a:t>Dr</a:t>
            </a:r>
            <a:r>
              <a:rPr lang="en-US" sz="2000" dirty="0">
                <a:latin typeface="Rockwell Condensed" panose="02060603050405020104" pitchFamily="18" charset="0"/>
              </a:rPr>
              <a:t>. Greg Daddis, Panel </a:t>
            </a:r>
            <a:r>
              <a:rPr lang="en-US" sz="2000" dirty="0" smtClean="0">
                <a:latin typeface="Rockwell Condensed" panose="02060603050405020104" pitchFamily="18" charset="0"/>
              </a:rPr>
              <a:t>Commentator, at the Society </a:t>
            </a:r>
            <a:r>
              <a:rPr lang="en-US" sz="2000" dirty="0">
                <a:latin typeface="Rockwell Condensed" panose="02060603050405020104" pitchFamily="18" charset="0"/>
              </a:rPr>
              <a:t>for Military History 83rd Annual Meeting, Ottawa, Canada, and </a:t>
            </a:r>
            <a:r>
              <a:rPr lang="en-US" sz="2000" dirty="0" smtClean="0">
                <a:latin typeface="Rockwell Condensed" panose="02060603050405020104" pitchFamily="18" charset="0"/>
              </a:rPr>
              <a:t>a Presenter at the Wisconsin Veterans Museum Distinguished Lecture Series in Madison, Wisconsin.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latin typeface="Rockwell Condensed" panose="02060603050405020104" pitchFamily="18" charset="0"/>
              </a:rPr>
              <a:t>Dr. Shira Klein: Public talks: UCLA – “Why Italian Jews Liked Fascism”; Merage Jewish Community Center, Irvine – “How Jewish are Italian Jews?”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 smtClean="0">
                <a:latin typeface="Rockwell Condensed" panose="02060603050405020104" pitchFamily="18" charset="0"/>
              </a:rPr>
              <a:t>Dr. Greg Daddis, Panel Participant, “A War of Words: Academics &amp; the Military Establishment in the Age of Terror”, American Historical Association Annual Meeting, Atlanta, Georgia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>
              <a:latin typeface="Rockwell Condensed" panose="02060603050405020104" pitchFamily="18" charset="0"/>
            </a:endParaRPr>
          </a:p>
          <a:p>
            <a:endParaRPr lang="en-US" dirty="0" smtClean="0">
              <a:latin typeface="Rockwell Condensed" panose="02060603050405020104" pitchFamily="18" charset="0"/>
            </a:endParaRPr>
          </a:p>
          <a:p>
            <a:endParaRPr lang="en-US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2073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publications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0488"/>
            <a:ext cx="6986451" cy="39244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Dr</a:t>
            </a:r>
            <a:r>
              <a:rPr lang="en-US" dirty="0">
                <a:latin typeface="+mj-lt"/>
              </a:rPr>
              <a:t>. Robert Slayton</a:t>
            </a:r>
            <a:r>
              <a:rPr lang="en-US" b="1" dirty="0">
                <a:latin typeface="+mj-lt"/>
              </a:rPr>
              <a:t>, </a:t>
            </a:r>
            <a:r>
              <a:rPr lang="en-US" dirty="0">
                <a:latin typeface="+mj-lt"/>
              </a:rPr>
              <a:t>“America’s First Illegal Immigrants”, </a:t>
            </a:r>
            <a:r>
              <a:rPr lang="en-US" i="1" dirty="0">
                <a:latin typeface="+mj-lt"/>
              </a:rPr>
              <a:t>Jewish Currents</a:t>
            </a:r>
            <a:r>
              <a:rPr lang="en-US" dirty="0">
                <a:latin typeface="+mj-lt"/>
              </a:rPr>
              <a:t>; Spring 2016</a:t>
            </a:r>
          </a:p>
          <a:p>
            <a:r>
              <a:rPr lang="en-US" dirty="0" smtClean="0">
                <a:latin typeface="+mj-lt"/>
              </a:rPr>
              <a:t>Dr. Shira Klein, “History Lessons Cast in Bronze”, </a:t>
            </a:r>
            <a:r>
              <a:rPr lang="en-US" i="1" dirty="0" smtClean="0">
                <a:latin typeface="+mj-lt"/>
              </a:rPr>
              <a:t>Chapman Magazine, </a:t>
            </a:r>
            <a:r>
              <a:rPr lang="en-US" dirty="0" smtClean="0">
                <a:latin typeface="+mj-lt"/>
              </a:rPr>
              <a:t>October 2015</a:t>
            </a:r>
          </a:p>
          <a:p>
            <a:r>
              <a:rPr lang="en-US" dirty="0" smtClean="0">
                <a:latin typeface="Rockwell Condensed" panose="02060603050405020104" pitchFamily="18" charset="0"/>
              </a:rPr>
              <a:t>Dr. Gregory Daddis, “Introduction” to Thomas C. Thayer, </a:t>
            </a:r>
            <a:r>
              <a:rPr lang="en-US" i="1" dirty="0" smtClean="0">
                <a:latin typeface="Rockwell Condensed" panose="02060603050405020104" pitchFamily="18" charset="0"/>
              </a:rPr>
              <a:t>War Without Fronts: The American Experience in Vietnam”: </a:t>
            </a:r>
            <a:r>
              <a:rPr lang="en-US" dirty="0" smtClean="0">
                <a:latin typeface="Rockwell Condensed" panose="02060603050405020104" pitchFamily="18" charset="0"/>
              </a:rPr>
              <a:t>Naval Institute Press, 2016</a:t>
            </a:r>
          </a:p>
          <a:p>
            <a:pPr marL="0" indent="0">
              <a:buNone/>
            </a:pPr>
            <a:endParaRPr lang="en-US" sz="1100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Blog </a:t>
            </a:r>
            <a:r>
              <a:rPr lang="en-US" b="1" dirty="0">
                <a:latin typeface="+mj-lt"/>
              </a:rPr>
              <a:t>Articles – Dr. Greg Daddis:</a:t>
            </a:r>
          </a:p>
          <a:p>
            <a:r>
              <a:rPr lang="en-US" dirty="0">
                <a:latin typeface="+mj-lt"/>
              </a:rPr>
              <a:t>“Are Our Borders Better Than Your Borders?” </a:t>
            </a:r>
            <a:r>
              <a:rPr lang="en-US" i="1" dirty="0">
                <a:latin typeface="+mj-lt"/>
              </a:rPr>
              <a:t>War on the Rocks</a:t>
            </a:r>
            <a:r>
              <a:rPr lang="en-US" dirty="0">
                <a:latin typeface="+mj-lt"/>
              </a:rPr>
              <a:t>, October 2015.</a:t>
            </a:r>
          </a:p>
          <a:p>
            <a:r>
              <a:rPr lang="en-US" dirty="0">
                <a:latin typeface="+mj-lt"/>
              </a:rPr>
              <a:t>“Afraid of Peace,” </a:t>
            </a:r>
            <a:r>
              <a:rPr lang="en-US" i="1" dirty="0">
                <a:latin typeface="+mj-lt"/>
              </a:rPr>
              <a:t>The National Interest</a:t>
            </a:r>
            <a:r>
              <a:rPr lang="en-US" dirty="0">
                <a:latin typeface="+mj-lt"/>
              </a:rPr>
              <a:t>, July/August 2015.</a:t>
            </a:r>
          </a:p>
          <a:p>
            <a:endParaRPr lang="en-US" dirty="0">
              <a:latin typeface="Rockwell Condensed" panose="020606030504050201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1893194"/>
            <a:ext cx="3200400" cy="85111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Selected Articles, Book Chapters, and </a:t>
            </a:r>
            <a:r>
              <a:rPr lang="en-US" sz="1600" b="1" dirty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logs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962141"/>
            <a:ext cx="3479308" cy="2092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8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C-span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events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794657"/>
            <a:ext cx="6596743" cy="321128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Tour of Center for American War Letters with Rand Boyd</a:t>
            </a:r>
          </a:p>
          <a:p>
            <a:r>
              <a:rPr lang="en-US" dirty="0">
                <a:latin typeface="+mj-lt"/>
              </a:rPr>
              <a:t>Tour of Barry &amp; Phyllis Rodgers Center for Holocaust Education with Dr. Marilyn Harran</a:t>
            </a:r>
          </a:p>
          <a:p>
            <a:r>
              <a:rPr lang="en-US" dirty="0" smtClean="0">
                <a:latin typeface="+mj-lt"/>
              </a:rPr>
              <a:t>Lecture: </a:t>
            </a:r>
            <a:r>
              <a:rPr lang="en-US" dirty="0">
                <a:latin typeface="+mj-lt"/>
              </a:rPr>
              <a:t>Dr. Marilyn Harran use of Elie Wiesel Books in Holocaust studies</a:t>
            </a:r>
          </a:p>
          <a:p>
            <a:r>
              <a:rPr lang="en-US" dirty="0" smtClean="0">
                <a:latin typeface="+mj-lt"/>
              </a:rPr>
              <a:t>Lecture: </a:t>
            </a:r>
            <a:r>
              <a:rPr lang="en-US" dirty="0">
                <a:latin typeface="+mj-lt"/>
              </a:rPr>
              <a:t>Dr. Jennifer Keene presents WW1 – The Myth Buster Edition</a:t>
            </a:r>
          </a:p>
          <a:p>
            <a:r>
              <a:rPr lang="en-US" dirty="0">
                <a:latin typeface="+mj-lt"/>
              </a:rPr>
              <a:t>Book Author Talk: Dr. Robert Slayton, “Empire Statesman” (Rise of Al Smith)</a:t>
            </a:r>
          </a:p>
          <a:p>
            <a:r>
              <a:rPr lang="en-US" dirty="0">
                <a:latin typeface="+mj-lt"/>
              </a:rPr>
              <a:t>Book Author Talk: Dr. Jennifer Keene, </a:t>
            </a:r>
            <a:r>
              <a:rPr lang="en-US" dirty="0" smtClean="0">
                <a:latin typeface="+mj-lt"/>
              </a:rPr>
              <a:t>“Dough </a:t>
            </a:r>
            <a:r>
              <a:rPr lang="en-US" dirty="0">
                <a:latin typeface="+mj-lt"/>
              </a:rPr>
              <a:t>Boys &amp; The Great </a:t>
            </a:r>
            <a:r>
              <a:rPr lang="en-US" dirty="0" smtClean="0">
                <a:latin typeface="+mj-lt"/>
              </a:rPr>
              <a:t>War”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Filming of  Chapman Tours</a:t>
            </a:r>
            <a:r>
              <a:rPr lang="en-US" sz="2800" b="1" dirty="0">
                <a:solidFill>
                  <a:schemeClr val="tx1"/>
                </a:solidFill>
              </a:rPr>
              <a:t>, Lectures, </a:t>
            </a:r>
            <a:r>
              <a:rPr lang="en-US" sz="2800" b="1" dirty="0" smtClean="0">
                <a:solidFill>
                  <a:schemeClr val="tx1"/>
                </a:solidFill>
              </a:rPr>
              <a:t>and Book </a:t>
            </a:r>
            <a:r>
              <a:rPr lang="en-US" sz="2800" b="1" dirty="0">
                <a:solidFill>
                  <a:schemeClr val="tx1"/>
                </a:solidFill>
              </a:rPr>
              <a:t>Talks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45" y="4212771"/>
            <a:ext cx="4248596" cy="20775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40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868" y="119743"/>
            <a:ext cx="3200400" cy="2786742"/>
          </a:xfrm>
        </p:spPr>
        <p:txBody>
          <a:bodyPr>
            <a:noAutofit/>
          </a:bodyPr>
          <a:lstStyle/>
          <a:p>
            <a:r>
              <a:rPr lang="en-US" sz="4900" dirty="0"/>
              <a:t>Masters in War &amp; Society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52775" y="981920"/>
            <a:ext cx="7276011" cy="485686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 First MA in War &amp; Society Graduate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Andrew Harman</a:t>
            </a:r>
          </a:p>
          <a:p>
            <a:r>
              <a:rPr lang="en-US" sz="2400" dirty="0" smtClean="0">
                <a:latin typeface="+mj-lt"/>
              </a:rPr>
              <a:t> First +1s from the 4+1 Program to begin MA classes</a:t>
            </a:r>
          </a:p>
          <a:p>
            <a:r>
              <a:rPr lang="en-US" sz="2400" dirty="0" smtClean="0">
                <a:latin typeface="+mj-lt"/>
              </a:rPr>
              <a:t> Five 2</a:t>
            </a:r>
            <a:r>
              <a:rPr lang="en-US" sz="2400" baseline="30000" dirty="0" smtClean="0">
                <a:latin typeface="+mj-lt"/>
              </a:rPr>
              <a:t>nd</a:t>
            </a:r>
            <a:r>
              <a:rPr lang="en-US" sz="2400" dirty="0" smtClean="0">
                <a:latin typeface="+mj-lt"/>
              </a:rPr>
              <a:t> years and 6 new 1</a:t>
            </a:r>
            <a:r>
              <a:rPr lang="en-US" sz="2400" baseline="30000" dirty="0" smtClean="0">
                <a:latin typeface="+mj-lt"/>
              </a:rPr>
              <a:t>st</a:t>
            </a:r>
            <a:r>
              <a:rPr lang="en-US" sz="2400" dirty="0" smtClean="0">
                <a:latin typeface="+mj-lt"/>
              </a:rPr>
              <a:t> year students in program</a:t>
            </a:r>
          </a:p>
          <a:p>
            <a:r>
              <a:rPr lang="en-US" sz="2400" dirty="0" smtClean="0">
                <a:latin typeface="+mj-lt"/>
              </a:rPr>
              <a:t> MA program doubles in size from first year!</a:t>
            </a:r>
          </a:p>
          <a:p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Center for American War Letters new home in the lower level of the Leatherby Libraries along with an Archives Reading Room study area.</a:t>
            </a:r>
          </a:p>
          <a:p>
            <a:r>
              <a:rPr lang="en-US" dirty="0" smtClean="0">
                <a:latin typeface="+mj-lt"/>
              </a:rPr>
              <a:t>Special visitor to CAWL:  William D. Adams, Chairman of the National Endowment of the Humanities (NEH) learns about our MA Program.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989738"/>
            <a:ext cx="3279447" cy="311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9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969</Words>
  <Application>Microsoft Office PowerPoint</Application>
  <PresentationFormat>Widescreen</PresentationFormat>
  <Paragraphs>73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Wingdings</vt:lpstr>
      <vt:lpstr>Wood Type</vt:lpstr>
      <vt:lpstr>CHAPMAN UNIVERSITY HISTORY DEPARTMENT</vt:lpstr>
      <vt:lpstr>PowerPoint Presentation</vt:lpstr>
      <vt:lpstr>TRAVEL COURSE AND HISTORY ALUMNI NEWS</vt:lpstr>
      <vt:lpstr>“Legacy of Heart Mountain”, with Panel Discussion,  Co-sponsored with Sociology  Rodgers Center – “Looted Art: Stealing cultural heritage,” with Panel discussion  Opening of The Center for American War Letters “Howard Arthur Tibbs - Tuskegee Airman, jazz   Musician”   Evan Thomas – “The presidency at War”  Andrew Bacevich – “Washington Rules”</vt:lpstr>
      <vt:lpstr>Leadership, grants, Guest Speakers, and research  </vt:lpstr>
      <vt:lpstr>Selected Presentations and panel discussions</vt:lpstr>
      <vt:lpstr>publications</vt:lpstr>
      <vt:lpstr>C-span events</vt:lpstr>
      <vt:lpstr>Masters in War &amp; Society Program</vt:lpstr>
      <vt:lpstr>HISTORY DEPARTMENT 2015-16 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ACADEMY</dc:title>
  <dc:creator>Laird, Stacy</dc:creator>
  <cp:lastModifiedBy>Laird, Stacy</cp:lastModifiedBy>
  <cp:revision>226</cp:revision>
  <cp:lastPrinted>2016-06-03T21:40:55Z</cp:lastPrinted>
  <dcterms:created xsi:type="dcterms:W3CDTF">2014-08-18T22:15:44Z</dcterms:created>
  <dcterms:modified xsi:type="dcterms:W3CDTF">2016-06-28T15:20:30Z</dcterms:modified>
</cp:coreProperties>
</file>